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9F7CDA-6B64-4D4D-8703-620F1C87485D}" type="datetimeFigureOut">
              <a:rPr lang="sl-SI" smtClean="0"/>
              <a:pPr/>
              <a:t>1.7.2020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4DBF39-2482-4BD4-B608-031AC0800FE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i/url?sa=i&amp;rct=j&amp;q=&amp;esrc=s&amp;source=images&amp;cd=&amp;cad=rja&amp;uact=8&amp;ved=2ahUKEwie0cypmvbbAhUJOpoKHaf5DdsQjRx6BAgBEAU&amp;url=http://gobelmont.ca/Blog/ArticleID/314/Day-3-Fruits-and-Vegetables&amp;psig=AOvVaw112vBaHdzNm_4Bl4j75sGp&amp;ust=153027005357292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si/url?sa=i&amp;rct=j&amp;q=&amp;esrc=s&amp;source=images&amp;cd=&amp;cad=rja&amp;uact=8&amp;ved=2ahUKEwjXmpTVm_bbAhVKyaYKHbXDC6EQjRx6BAgBEAQ&amp;url=https://www.ris-dr.si/data/attachment/04b69e5006d308a60f286c6d87138324d3c745c6/1525954298BILTEN_PREHRANA_2017.pdf&amp;psig=AOvVaw1yc2mYFKdPjH-legilqzgE&amp;ust=153027036171506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url?sa=i&amp;rct=j&amp;q=&amp;esrc=s&amp;source=images&amp;cd=&amp;cad=rja&amp;uact=8&amp;ved=2ahUKEwie0cypmvbbAhUJOpoKHaf5DdsQjRx6BAgBEAU&amp;url=http://www.os-otocec.si/sadje-in-zelenjava-z-roko-v-rok/&amp;psig=AOvVaw112vBaHdzNm_4Bl4j75sGp&amp;ust=1530270053572928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si/url?sa=i&amp;rct=j&amp;q=&amp;esrc=s&amp;source=images&amp;cd=&amp;cad=rja&amp;uact=8&amp;ved=2ahUKEwie0cypmvbbAhUJOpoKHaf5DdsQjRx6BAgBEAU&amp;url=https://www.aktivni.si/prehrana/zdrava-prehrana/zakaj-je-presna-hrana-bolj-zdrava/&amp;psig=AOvVaw112vBaHdzNm_4Bl4j75sGp&amp;ust=153027005357292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cid:3__=4EBB0EFEDFD6AAD38f9e8a93df9@lngov.gov.si" TargetMode="Externa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url?sa=i&amp;rct=j&amp;q=&amp;esrc=s&amp;source=images&amp;cd=&amp;cad=rja&amp;uact=8&amp;ved=2ahUKEwie0cypmvbbAhUJOpoKHaf5DdsQjRx6BAgBEAU&amp;url=http://www.os-otocec.si/sadje-in-zelenjava-z-roko-v-rok/&amp;psig=AOvVaw112vBaHdzNm_4Bl4j75sGp&amp;ust=153027005357292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120090" cy="522288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latin typeface="Arial" pitchFamily="34" charset="0"/>
                <a:cs typeface="Arial" pitchFamily="34" charset="0"/>
              </a:rPr>
              <a:t>ŠOLSKA  SHEMA</a:t>
            </a:r>
            <a:endParaRPr lang="sl-SI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body" sz="half" idx="2"/>
          </p:nvPr>
        </p:nvSpPr>
        <p:spPr>
          <a:xfrm>
            <a:off x="381000" y="5715016"/>
            <a:ext cx="8334404" cy="857256"/>
          </a:xfrm>
        </p:spPr>
        <p:txBody>
          <a:bodyPr>
            <a:normAutofit/>
          </a:bodyPr>
          <a:lstStyle/>
          <a:p>
            <a:pPr algn="ctr"/>
            <a:r>
              <a:rPr lang="sl-SI" sz="2400" dirty="0" smtClean="0">
                <a:latin typeface="Arial Black" pitchFamily="34" charset="0"/>
              </a:rPr>
              <a:t>PROJEKT</a:t>
            </a:r>
            <a:endParaRPr lang="sl-SI" sz="2400" dirty="0">
              <a:latin typeface="Arial Black" pitchFamily="34" charset="0"/>
            </a:endParaRPr>
          </a:p>
        </p:txBody>
      </p:sp>
      <p:pic>
        <p:nvPicPr>
          <p:cNvPr id="14" name="Ograda slike 13" descr="slika 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50" r="3850"/>
          <a:stretch>
            <a:fillRect/>
          </a:stretch>
        </p:blipFill>
        <p:spPr>
          <a:xfrm>
            <a:off x="1500166" y="89146"/>
            <a:ext cx="6786610" cy="4935715"/>
          </a:xfrm>
        </p:spPr>
      </p:pic>
      <p:sp>
        <p:nvSpPr>
          <p:cNvPr id="4" name="PoljeZBesedilom 3"/>
          <p:cNvSpPr txBox="1"/>
          <p:nvPr/>
        </p:nvSpPr>
        <p:spPr>
          <a:xfrm>
            <a:off x="2051720" y="61436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šolsko leto 2019/20</a:t>
            </a:r>
            <a:endParaRPr lang="sl-SI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Časovni okvir/trajanje projekta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23872" y="1428736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 smtClean="0"/>
              <a:t> </a:t>
            </a:r>
            <a:r>
              <a:rPr lang="sl-SI" sz="2400" dirty="0" smtClean="0"/>
              <a:t>CELO </a:t>
            </a:r>
            <a:r>
              <a:rPr lang="sl-SI" sz="2400" dirty="0"/>
              <a:t>ŠOLSKO LETO (že od 2009/2010 kot projekt </a:t>
            </a:r>
            <a:r>
              <a:rPr lang="sl-SI" sz="2400" dirty="0" smtClean="0"/>
              <a:t>SŠSZ (shema šolskega sadja in zelenjave). </a:t>
            </a:r>
          </a:p>
          <a:p>
            <a:pPr>
              <a:buFont typeface="Arial" pitchFamily="34" charset="0"/>
              <a:buChar char="•"/>
            </a:pPr>
            <a:endParaRPr lang="sl-SI" sz="24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Avgusta </a:t>
            </a:r>
            <a:r>
              <a:rPr lang="sl-SI" sz="2400" dirty="0"/>
              <a:t>2017 je začel delovati nov enotni okvir razdeljevanja sadja, zelenjave in mleka v šolah. </a:t>
            </a:r>
            <a:endParaRPr lang="sl-SI" sz="2400" dirty="0" smtClean="0"/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Šole </a:t>
            </a:r>
            <a:r>
              <a:rPr lang="sl-SI" sz="2400" dirty="0"/>
              <a:t>smo se morale s šolskim letom 2017/2018  ob prijavi v novo Šolsko shemo odločiti, ali bomo razdeljevale le šolsko sadje in zelenjavo ali le šolsko mleko ali oboje.</a:t>
            </a:r>
          </a:p>
        </p:txBody>
      </p:sp>
      <p:pic>
        <p:nvPicPr>
          <p:cNvPr id="5" name="Slika 4" descr="https://varnoshrano.files.wordpress.com/2014/09/sadje-in-zelenjav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072074"/>
            <a:ext cx="3063240" cy="14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71736" y="285728"/>
            <a:ext cx="492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CILJI PROJEKTA </a:t>
            </a:r>
            <a:endParaRPr lang="sl-SI" sz="3600" b="1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28596" y="1214422"/>
            <a:ext cx="8429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dirty="0"/>
              <a:t>Šolska shema  (v nadaljevanju: ŠSH) je ukrep skupne kmetijske politike </a:t>
            </a:r>
            <a:r>
              <a:rPr lang="sl-SI" sz="2400" b="1" dirty="0"/>
              <a:t>EU</a:t>
            </a:r>
            <a:r>
              <a:rPr lang="sl-SI" sz="2400" dirty="0"/>
              <a:t> v sektorju sadja in zelenjave ter mleka in mlečnih izdelkov</a:t>
            </a:r>
            <a:r>
              <a:rPr lang="sl-SI" sz="2400" dirty="0" smtClean="0"/>
              <a:t>.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smtClean="0"/>
              <a:t>         </a:t>
            </a:r>
            <a:endParaRPr lang="sl-SI" sz="2400" dirty="0"/>
          </a:p>
          <a:p>
            <a:endParaRPr lang="sl-SI" sz="2400" dirty="0" smtClean="0"/>
          </a:p>
          <a:p>
            <a:endParaRPr lang="sl-SI" sz="10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Namen: </a:t>
            </a:r>
          </a:p>
          <a:p>
            <a:endParaRPr lang="sl-SI" sz="800" dirty="0" smtClean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</a:t>
            </a:r>
            <a:r>
              <a:rPr lang="sl-SI" sz="2400" dirty="0"/>
              <a:t>ustaviti </a:t>
            </a:r>
            <a:r>
              <a:rPr lang="sl-SI" sz="2400" b="1" dirty="0"/>
              <a:t>trend zmanjševanja porabe sadja in zelenjave </a:t>
            </a:r>
            <a:r>
              <a:rPr lang="sl-SI" sz="2400" dirty="0"/>
              <a:t>ter mleka in mlečnih izdelkov in hkrati </a:t>
            </a:r>
            <a:r>
              <a:rPr lang="sl-SI" sz="2400" b="1" dirty="0"/>
              <a:t>omejiti naraščanje pojava prekomerne telesne teže in debelosti pri otrocih</a:t>
            </a:r>
            <a:r>
              <a:rPr lang="sl-SI" sz="2400" dirty="0"/>
              <a:t>. Slednja namreč povečuje tveganje za nastanek številnih bolezni sodobnega časa (sladkorna bolezen tipa 2, srčno-žilne bolezni, rak, osteoporoza, itd).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  <a:p>
            <a:endParaRPr lang="sl-SI" dirty="0"/>
          </a:p>
        </p:txBody>
      </p:sp>
      <p:pic>
        <p:nvPicPr>
          <p:cNvPr id="5" name="Slika 4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2453640" cy="189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1071546"/>
            <a:ext cx="83198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pPr>
              <a:buFont typeface="Wingdings" pitchFamily="2" charset="2"/>
              <a:buChar char="Ø"/>
            </a:pPr>
            <a:r>
              <a:rPr lang="sl-SI" sz="2400" dirty="0" smtClean="0"/>
              <a:t>V </a:t>
            </a:r>
            <a:r>
              <a:rPr lang="sl-SI" sz="2400" dirty="0"/>
              <a:t>šolskem letu </a:t>
            </a:r>
            <a:r>
              <a:rPr lang="sl-SI" sz="2400" dirty="0" smtClean="0"/>
              <a:t>2019/20 </a:t>
            </a:r>
            <a:r>
              <a:rPr lang="sl-SI" sz="2400" dirty="0"/>
              <a:t>smo nadaljevali s ponudbo sadja in zelenjave v avlah šole  </a:t>
            </a:r>
            <a:r>
              <a:rPr lang="sl-SI" sz="2400" b="1" dirty="0"/>
              <a:t>ob petkih  </a:t>
            </a:r>
            <a:r>
              <a:rPr lang="sl-SI" sz="2400" dirty="0"/>
              <a:t>iz projekta </a:t>
            </a:r>
            <a:r>
              <a:rPr lang="sl-SI" sz="2400" dirty="0" smtClean="0"/>
              <a:t>ŠSH, dodatka in obogatitve malic s sadjem in zelenjavo, občasno </a:t>
            </a:r>
            <a:r>
              <a:rPr lang="sl-SI" sz="2400" dirty="0"/>
              <a:t>tudi v obliki sadnih nabodal, sadno-zelenjavnih </a:t>
            </a:r>
            <a:r>
              <a:rPr lang="sl-SI" sz="2400" dirty="0" err="1"/>
              <a:t>zmešančkov</a:t>
            </a:r>
            <a:r>
              <a:rPr lang="sl-SI" sz="2400" dirty="0"/>
              <a:t> (</a:t>
            </a:r>
            <a:r>
              <a:rPr lang="sl-SI" sz="2400" dirty="0" err="1"/>
              <a:t>smoothijev</a:t>
            </a:r>
            <a:r>
              <a:rPr lang="sl-SI" sz="2400" dirty="0"/>
              <a:t>) pri kosilu in v kotičku</a:t>
            </a:r>
            <a:r>
              <a:rPr lang="sl-SI" sz="2400" dirty="0" smtClean="0"/>
              <a:t>. Po uvedenih ukrepih pa le kot dodatek malicam in kosilu ( </a:t>
            </a:r>
            <a:r>
              <a:rPr lang="sl-SI" sz="2400" smtClean="0"/>
              <a:t>skoraj vsak dan).</a:t>
            </a:r>
            <a:endParaRPr lang="sl-SI" sz="2400" dirty="0"/>
          </a:p>
        </p:txBody>
      </p:sp>
      <p:pic>
        <p:nvPicPr>
          <p:cNvPr id="3" name="Slika 2" descr="Rezultat iskanja slik za šolska shem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616624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sl-SI" sz="2400" b="1" dirty="0" smtClean="0"/>
          </a:p>
          <a:p>
            <a:pPr algn="ctr"/>
            <a:endParaRPr lang="sl-SI" sz="2400" b="1" dirty="0" smtClean="0"/>
          </a:p>
          <a:p>
            <a:pPr algn="ctr"/>
            <a:endParaRPr lang="sl-SI" sz="2400" b="1" dirty="0" smtClean="0"/>
          </a:p>
          <a:p>
            <a:pPr algn="ctr"/>
            <a:r>
              <a:rPr lang="sl-SI" sz="2400" b="1" dirty="0" smtClean="0"/>
              <a:t>Oblike evalvacije projekta</a:t>
            </a:r>
            <a:endParaRPr lang="sl-SI" sz="2400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347864" y="1142984"/>
            <a:ext cx="5581854" cy="2574048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sl-SI" sz="2400" dirty="0" smtClean="0">
                <a:solidFill>
                  <a:schemeClr val="tx1"/>
                </a:solidFill>
              </a:rPr>
              <a:t>    Vsako šolsko leto učenci (paralelke: </a:t>
            </a:r>
          </a:p>
          <a:p>
            <a:pPr>
              <a:lnSpc>
                <a:spcPct val="120000"/>
              </a:lnSpc>
              <a:buNone/>
            </a:pPr>
            <a:r>
              <a:rPr lang="sl-SI" sz="2400" dirty="0" smtClean="0">
                <a:solidFill>
                  <a:schemeClr val="tx1"/>
                </a:solidFill>
              </a:rPr>
              <a:t>    4. A, 6. A in 8. A) izpolnijo anketo na začetku in na koncu šolskega leta. Anketo izpolnjujem tudi jaz kot odgovorna oseba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sl-SI" dirty="0" smtClean="0">
                <a:solidFill>
                  <a:schemeClr val="tx1"/>
                </a:solidFill>
              </a:rPr>
              <a:t>    </a:t>
            </a:r>
            <a:r>
              <a:rPr lang="sl-SI" sz="2800" dirty="0" smtClean="0">
                <a:solidFill>
                  <a:schemeClr val="tx1"/>
                </a:solidFill>
              </a:rPr>
              <a:t>Zaradi </a:t>
            </a:r>
            <a:r>
              <a:rPr lang="sl-SI" sz="2800" dirty="0" smtClean="0">
                <a:solidFill>
                  <a:schemeClr val="tx1"/>
                </a:solidFill>
              </a:rPr>
              <a:t>korona krize </a:t>
            </a:r>
            <a:r>
              <a:rPr lang="sl-SI" sz="2800" dirty="0" smtClean="0">
                <a:solidFill>
                  <a:schemeClr val="tx1"/>
                </a:solidFill>
              </a:rPr>
              <a:t>je anketa ob koncu šol. leta odpadla.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5" name="Slika 4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7056784" cy="2903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ema Å¡olskega sadja in zelenj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7391400" cy="3214686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642910" y="1214422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šolskem letu </a:t>
            </a:r>
            <a:r>
              <a:rPr lang="sl-SI" sz="2800" b="1" dirty="0" smtClean="0"/>
              <a:t>2019/2020</a:t>
            </a:r>
            <a:r>
              <a:rPr lang="sl-SI" sz="2800" dirty="0" smtClean="0"/>
              <a:t> </a:t>
            </a:r>
            <a:r>
              <a:rPr lang="sl-SI" sz="2800" dirty="0"/>
              <a:t>smo dobili odobreno višino sredstev </a:t>
            </a:r>
            <a:r>
              <a:rPr lang="sl-SI" sz="2800" b="1" dirty="0" smtClean="0"/>
              <a:t>4.218,79 €</a:t>
            </a:r>
            <a:r>
              <a:rPr lang="sl-SI" sz="2800" dirty="0" smtClean="0"/>
              <a:t> brez </a:t>
            </a:r>
            <a:r>
              <a:rPr lang="sl-SI" sz="2800" dirty="0"/>
              <a:t>DDV, kar </a:t>
            </a:r>
            <a:r>
              <a:rPr lang="sl-SI" sz="2800" dirty="0" smtClean="0"/>
              <a:t>smo večino </a:t>
            </a:r>
            <a:r>
              <a:rPr lang="sl-SI" sz="2800" dirty="0"/>
              <a:t>izkoristili </a:t>
            </a:r>
            <a:r>
              <a:rPr lang="sl-SI" sz="2800" dirty="0" smtClean="0"/>
              <a:t>(zaradi šole na daljavo je ostalo  580 € ).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00100" y="357166"/>
            <a:ext cx="7572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pPr>
              <a:buFont typeface="Wingdings" pitchFamily="2" charset="2"/>
              <a:buChar char="§"/>
            </a:pPr>
            <a:r>
              <a:rPr lang="sl-SI" sz="2400" dirty="0" smtClean="0"/>
              <a:t>Imeli smo </a:t>
            </a:r>
            <a:r>
              <a:rPr lang="sl-SI" sz="2400" b="1" dirty="0" smtClean="0"/>
              <a:t>37 razdelitev </a:t>
            </a:r>
            <a:r>
              <a:rPr lang="sl-SI" sz="2400" dirty="0" smtClean="0"/>
              <a:t>(učencem smo ponudili  jabolka, hruške, slive, mandarine, jagode, kaki, kivi, melone, češnje, lubenice, lešnike, orehe, suhe krhlje, suh kaki, marelice…</a:t>
            </a:r>
          </a:p>
          <a:p>
            <a:r>
              <a:rPr lang="sl-SI" sz="2400" dirty="0" smtClean="0"/>
              <a:t>ter korenje, kumare, rdečo redkev, kislo zelje, papriko, paradižnik…</a:t>
            </a:r>
          </a:p>
          <a:p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pPr>
              <a:buFont typeface="Wingdings" pitchFamily="2" charset="2"/>
              <a:buChar char="§"/>
            </a:pPr>
            <a:r>
              <a:rPr lang="sl-SI" sz="2400" dirty="0" smtClean="0"/>
              <a:t>Začrtani </a:t>
            </a:r>
            <a:r>
              <a:rPr lang="sl-SI" sz="2400" dirty="0"/>
              <a:t>cilji so bili v skoraj v celoti doseženi, vendar še vedno učenci jedo premalo zelenjave,  kar pa bomo poskušali s promocijo in lastnim vzgledom izboljšati</a:t>
            </a:r>
            <a:r>
              <a:rPr lang="sl-SI" sz="2400" dirty="0" smtClean="0"/>
              <a:t>.</a:t>
            </a:r>
          </a:p>
          <a:p>
            <a:endParaRPr lang="sl-SI" sz="1200" dirty="0" smtClean="0"/>
          </a:p>
          <a:p>
            <a:endParaRPr lang="sl-SI" dirty="0"/>
          </a:p>
        </p:txBody>
      </p:sp>
      <p:pic>
        <p:nvPicPr>
          <p:cNvPr id="3" name="Slika 2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44" y="2708920"/>
            <a:ext cx="3865020" cy="222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96316"/>
              </p:ext>
            </p:extLst>
          </p:nvPr>
        </p:nvGraphicFramePr>
        <p:xfrm>
          <a:off x="251521" y="1124732"/>
          <a:ext cx="8640959" cy="5580292"/>
        </p:xfrm>
        <a:graphic>
          <a:graphicData uri="http://schemas.openxmlformats.org/drawingml/2006/table">
            <a:tbl>
              <a:tblPr/>
              <a:tblGrid>
                <a:gridCol w="422568"/>
                <a:gridCol w="753036"/>
                <a:gridCol w="232954"/>
                <a:gridCol w="883057"/>
                <a:gridCol w="303382"/>
                <a:gridCol w="946261"/>
                <a:gridCol w="249206"/>
                <a:gridCol w="948069"/>
                <a:gridCol w="346722"/>
                <a:gridCol w="796376"/>
                <a:gridCol w="303382"/>
                <a:gridCol w="939038"/>
                <a:gridCol w="652812"/>
                <a:gridCol w="524598"/>
                <a:gridCol w="339498"/>
              </a:tblGrid>
              <a:tr h="12506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600" b="1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J E D I L N I K    Š O L S K E    P R E H R A N 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4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l-SI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Vodja kuhinje: Monika Simončič    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Organizatorica šolske prehrane: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Kristina Prijatelj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POŠ LOKA, POŠ STUDENEC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Zajtrk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 malica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Hladna malica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Kosilo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Malica PB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Malica učencev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Malica zaposleni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</a:tr>
              <a:tr h="90567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Alergeni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1.R.:namaz,kruh,sok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ponedeljek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*domač sendvič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*domač sendvič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(bombetka,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sladko zelje v omaki,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(bombetka,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sladko zelje v omaki,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51809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15.6.2020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šunka v ovoju/piščan.prsi,sir),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pire krompir,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šunka v ovoju/piščan.prsi,sir),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pire krompir,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 v plastenki,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mleta pečenka,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 v plastenki,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mleta pečenka,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paradiž. češnjevec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sadni napitek,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paradiž. češnjevec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mešani kruh, sadje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567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desertni jogurt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*hod dog polnoz. štručka,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svinj. zrezki v vrtnar. omaki,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*hod dog polnoz. štručka,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svinj. zrezki v vrtnar. omaki,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16.6.2020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*kuhana pišč. hrenovka,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valvice v prilogi,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*kuhana pišč. hrenovka,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ajdovi štruklji v prilogi,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gorčica,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sestavljena solata,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gorčica,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sestavljena solata,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por. sadni sok z manj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limonada/voda,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por. sadni sok z manj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kruh, sadje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sladkorja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sadni zmešančki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sladkorja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567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paradižnikova  juha z rižem,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pečene peruti,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17.6.2020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musli čokoladni porcijsko,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1,6,7,8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pečene peruti,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musli čokoladni porcijsko,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1,6,7,8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riž z grahom,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navadni tekoči jogurt,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riž z grahom,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navadni tekoči jogurt,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sestavljena solata,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jagode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sestavljena solata,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jagode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lubenica,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9193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lubenica,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kruh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90567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sadni napitek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četrtek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štručka z nutelo(s semeni),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paradižnikova  juha z rižem,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štručka z nutelo(s semeni),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krompirjeva musaka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18.6.2020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trajno mleko,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krompirjeva musaka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trajno mleko,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mesom/zelenjavo,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79929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marelice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mesom/zelenjavo,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marelice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sestavljena solata,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sestavljena solata,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mešano sadje,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mešano sadje,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kruh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759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sadni napitek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1.r.:sendvič,voda,frutabela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1,6,7,8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sirni namaz ABC,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gobova kremna juha,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sirni namaz ABC,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19.6.2020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koruzni kruh,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dunajsko ocvrt oslič,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koruzni kruh,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dunajsko ocvrt oslič,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sirni namaz ABC,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krompirjeva solata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pomarančni sok,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krompirjeva solata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ctr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pomarančni sok,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majonezo,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nektarine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majonezo,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nektarine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biskvina rolada s sadjem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biskvina rolada s sadjem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15309"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marelice, jagode,parad.češnjevec,nektarine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smetano, voda/sadni napitek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smetano, voda/sadni napitek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353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OPOZORILO: V zgornjih jedeh so lahko prisotni naslednji alergeni: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 v sledeh so lahko prisotni tudi drugi alergeni)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53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žita, ki vsebujejo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gluten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zlasti: pšenica, rž, ječmen, oves, pira, kamut ali njihove križane vrste, in proizvodi iz njih;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2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raki 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njih;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l-SI" sz="4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V izrednih primerih si pridružujemo pravico do spremembe jedilnika!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20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jajca 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njih;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izbor učencev kot nagrada za pravilno ločevanje odpadkov in urejenost miz pri malici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ribe 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njih;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Zaradi razmer in trenutnih ukrepov </a:t>
                      </a:r>
                      <a:r>
                        <a:rPr lang="sl-SI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kotička za učence i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solatnega bara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2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arašidi 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(kikiriki) in proizvodi iz njih;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Lokalno pridelana hrana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zrnje soje 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njega;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3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Bio izdelki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25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mleko 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mlečni proizvodi (ki vsebujejo laktozo);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šolska shema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39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oreški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 sicer: mandlji ,lešniki, orehi , indijski oreščki, ameriški orehi, brazilski oreščki pistacija makadamija ali orehi Queensland ter proizvodi iz njih,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2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listna zelena 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nje;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 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gorčično seme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proizvodi iz njega;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sezamovo seme 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njega;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25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žveplov dioksid in sulfiti 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koncentraciji več kot 10 mg/kg ali 10 mg/l glede na skupni SO 2 ;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53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  <a:r>
                        <a:rPr lang="sl-SI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 </a:t>
                      </a:r>
                      <a:r>
                        <a:rPr lang="sl-SI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volčji bob </a:t>
                      </a:r>
                      <a:r>
                        <a:rPr lang="sl-SI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njega; 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0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  <a:r>
                        <a:rPr lang="it-IT" sz="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 </a:t>
                      </a:r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mehkužci </a:t>
                      </a:r>
                      <a:r>
                        <a:rPr lang="it-IT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proizvodi iz njih.</a:t>
                      </a: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255">
                <a:tc>
                  <a:txBody>
                    <a:bodyPr/>
                    <a:lstStyle/>
                    <a:p>
                      <a:pPr algn="l" fontAlgn="ctr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7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1338" y="10080625"/>
            <a:ext cx="1812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9445625"/>
            <a:ext cx="12160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cid:3__=4EBB0EFEDFD6AAD38f9e8a93df9@lngov.gov.si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691438"/>
            <a:ext cx="1592263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815" y="5092427"/>
            <a:ext cx="2128151" cy="143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cid:3__=4EBB0EFEDFD6AAD38f9e8a93df9@lngov.gov.si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1"/>
            <a:ext cx="1080120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85786" y="357166"/>
            <a:ext cx="70009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2400" dirty="0"/>
              <a:t>Vključili smo domače proizvajalce, dobavitelje iz Posavske regije, pridelke iz </a:t>
            </a:r>
            <a:r>
              <a:rPr lang="sl-SI" sz="2400" dirty="0" err="1"/>
              <a:t>eko</a:t>
            </a:r>
            <a:r>
              <a:rPr lang="sl-SI" sz="2400" dirty="0"/>
              <a:t> kmetij itd. </a:t>
            </a:r>
            <a:endParaRPr lang="sl-SI" sz="2400" dirty="0" smtClean="0"/>
          </a:p>
          <a:p>
            <a:pPr>
              <a:buFont typeface="Wingdings" pitchFamily="2" charset="2"/>
              <a:buChar char="§"/>
            </a:pPr>
            <a:r>
              <a:rPr lang="sl-SI" sz="2400" dirty="0" smtClean="0"/>
              <a:t>Nadgradili </a:t>
            </a:r>
            <a:r>
              <a:rPr lang="sl-SI" sz="2400" dirty="0"/>
              <a:t>smo že začete aktivnosti: ogledi </a:t>
            </a:r>
            <a:r>
              <a:rPr lang="sl-SI" sz="2400" dirty="0" err="1"/>
              <a:t>eko</a:t>
            </a:r>
            <a:r>
              <a:rPr lang="sl-SI" sz="2400" dirty="0"/>
              <a:t> kmetij, delavnice, </a:t>
            </a:r>
            <a:r>
              <a:rPr lang="sl-SI" sz="2400" dirty="0" smtClean="0"/>
              <a:t>peš prihod v šolo s sadjem</a:t>
            </a:r>
            <a:r>
              <a:rPr lang="sl-SI" sz="2400" smtClean="0"/>
              <a:t>, zelenjavo, </a:t>
            </a:r>
            <a:r>
              <a:rPr lang="sl-SI" sz="2400" dirty="0"/>
              <a:t>dejavnosti v sklopu naravoslovnih dni v šoli</a:t>
            </a:r>
            <a:r>
              <a:rPr lang="sl-SI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 smtClean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 smtClean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endParaRPr lang="sl-SI" sz="2400" dirty="0" smtClean="0"/>
          </a:p>
          <a:p>
            <a:pPr>
              <a:buFont typeface="Wingdings" pitchFamily="2" charset="2"/>
              <a:buChar char="§"/>
            </a:pPr>
            <a:endParaRPr lang="sl-SI" sz="2400" dirty="0"/>
          </a:p>
          <a:p>
            <a:pPr>
              <a:buFont typeface="Wingdings" pitchFamily="2" charset="2"/>
              <a:buChar char="§"/>
            </a:pPr>
            <a:r>
              <a:rPr lang="sl-SI" sz="2400" dirty="0" smtClean="0"/>
              <a:t>Še </a:t>
            </a:r>
            <a:r>
              <a:rPr lang="sl-SI" sz="2400" dirty="0"/>
              <a:t>naprej </a:t>
            </a:r>
            <a:r>
              <a:rPr lang="sl-SI" sz="2400" dirty="0" smtClean="0"/>
              <a:t>bomo sledili smernicam </a:t>
            </a:r>
            <a:r>
              <a:rPr lang="sl-SI" sz="2400" dirty="0"/>
              <a:t>Zdrave šole in </a:t>
            </a:r>
            <a:r>
              <a:rPr lang="sl-SI" sz="2400" dirty="0" err="1"/>
              <a:t>Eko</a:t>
            </a:r>
            <a:r>
              <a:rPr lang="sl-SI" sz="2400" dirty="0"/>
              <a:t> šole, skrbeli za uravnoteženo prehrano in zdrav življenjski slog. </a:t>
            </a:r>
          </a:p>
        </p:txBody>
      </p:sp>
      <p:pic>
        <p:nvPicPr>
          <p:cNvPr id="3" name="Slika 2" descr="Povezana slik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881452" cy="21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915</Words>
  <Application>Microsoft Office PowerPoint</Application>
  <PresentationFormat>Diaprojekcija na zaslonu (4:3)</PresentationFormat>
  <Paragraphs>653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Potovanje</vt:lpstr>
      <vt:lpstr>ŠOLSKA  SHEMA</vt:lpstr>
      <vt:lpstr>Časovni okvir/trajanje projekta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ŠOLSKA  SHEMA</dc:title>
  <dc:creator>P</dc:creator>
  <cp:lastModifiedBy>Uporabnik</cp:lastModifiedBy>
  <cp:revision>23</cp:revision>
  <dcterms:created xsi:type="dcterms:W3CDTF">2018-06-28T18:26:20Z</dcterms:created>
  <dcterms:modified xsi:type="dcterms:W3CDTF">2020-07-01T10:44:13Z</dcterms:modified>
</cp:coreProperties>
</file>