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1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7E79D-1803-4CB1-A8A0-1A3062D734AC}" type="datetimeFigureOut">
              <a:rPr lang="sl-SI" smtClean="0"/>
              <a:pPr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F282F-6819-414C-A7DB-42BBCAF6F54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l-SI" dirty="0" smtClean="0"/>
              <a:t>Tvorjenje sestavljenega preteklika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sl-SI" dirty="0" smtClean="0"/>
              <a:t>Na 2. mesto postavimo pomožni </a:t>
            </a:r>
            <a:r>
              <a:rPr lang="sl-SI" dirty="0" err="1" smtClean="0"/>
              <a:t>glag</a:t>
            </a:r>
            <a:r>
              <a:rPr lang="sl-SI" dirty="0" smtClean="0"/>
              <a:t>. </a:t>
            </a:r>
            <a:r>
              <a:rPr lang="sl-SI" b="1" dirty="0" err="1" smtClean="0">
                <a:solidFill>
                  <a:srgbClr val="0070C0"/>
                </a:solidFill>
              </a:rPr>
              <a:t>haben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ali </a:t>
            </a:r>
            <a:r>
              <a:rPr lang="sl-SI" b="1" dirty="0" err="1" smtClean="0">
                <a:solidFill>
                  <a:srgbClr val="00B050"/>
                </a:solidFill>
              </a:rPr>
              <a:t>sein</a:t>
            </a:r>
            <a:r>
              <a:rPr lang="sl-SI" dirty="0" smtClean="0"/>
              <a:t>.</a:t>
            </a:r>
          </a:p>
          <a:p>
            <a:r>
              <a:rPr lang="sl-SI" dirty="0" smtClean="0"/>
              <a:t>Glagol postavimo na konec stavka in mu dodamo predpono </a:t>
            </a:r>
            <a:r>
              <a:rPr lang="sl-SI" dirty="0" smtClean="0">
                <a:solidFill>
                  <a:srgbClr val="FF0000"/>
                </a:solidFill>
              </a:rPr>
              <a:t>ge- </a:t>
            </a:r>
            <a:r>
              <a:rPr lang="sl-SI" dirty="0" smtClean="0"/>
              <a:t>(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habt</a:t>
            </a:r>
            <a:r>
              <a:rPr lang="sl-SI" dirty="0" smtClean="0"/>
              <a:t>, 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kommen</a:t>
            </a:r>
            <a:r>
              <a:rPr lang="sl-SI" smtClean="0"/>
              <a:t>);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    na koncu pravilnim </a:t>
            </a:r>
            <a:r>
              <a:rPr lang="sl-SI" dirty="0" err="1" smtClean="0"/>
              <a:t>glag</a:t>
            </a:r>
            <a:r>
              <a:rPr lang="sl-SI" dirty="0" smtClean="0"/>
              <a:t>. damo </a:t>
            </a:r>
          </a:p>
          <a:p>
            <a:pPr>
              <a:buNone/>
            </a:pPr>
            <a:r>
              <a:rPr lang="sl-SI" dirty="0" smtClean="0"/>
              <a:t>    končnico </a:t>
            </a:r>
            <a:r>
              <a:rPr lang="sl-SI" b="1" dirty="0" smtClean="0">
                <a:solidFill>
                  <a:srgbClr val="7030A0"/>
                </a:solidFill>
              </a:rPr>
              <a:t>–t  (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hab</a:t>
            </a:r>
            <a:r>
              <a:rPr lang="sl-SI" b="1" dirty="0" err="1" smtClean="0">
                <a:solidFill>
                  <a:srgbClr val="7030A0"/>
                </a:solidFill>
              </a:rPr>
              <a:t>t</a:t>
            </a:r>
            <a:r>
              <a:rPr lang="sl-SI" dirty="0" smtClean="0"/>
              <a:t>),</a:t>
            </a:r>
          </a:p>
          <a:p>
            <a:pPr>
              <a:buNone/>
            </a:pPr>
            <a:r>
              <a:rPr lang="sl-SI" dirty="0" smtClean="0"/>
              <a:t>    nepravilnim pa  končnico </a:t>
            </a:r>
            <a:r>
              <a:rPr lang="sl-SI" b="1" dirty="0" smtClean="0">
                <a:solidFill>
                  <a:srgbClr val="7030A0"/>
                </a:solidFill>
              </a:rPr>
              <a:t>–en </a:t>
            </a:r>
            <a:r>
              <a:rPr lang="sl-SI" dirty="0" smtClean="0"/>
              <a:t>(</a:t>
            </a:r>
            <a:r>
              <a:rPr lang="sl-SI" dirty="0" err="1" smtClean="0"/>
              <a:t>gefahr</a:t>
            </a:r>
            <a:r>
              <a:rPr lang="sl-SI" b="1" dirty="0" err="1" smtClean="0">
                <a:solidFill>
                  <a:srgbClr val="7030A0"/>
                </a:solidFill>
              </a:rPr>
              <a:t>en</a:t>
            </a:r>
            <a:r>
              <a:rPr lang="sl-SI" dirty="0" smtClean="0">
                <a:solidFill>
                  <a:srgbClr val="7030A0"/>
                </a:solidFill>
              </a:rPr>
              <a:t>)</a:t>
            </a:r>
            <a:r>
              <a:rPr lang="sl-SI" dirty="0" smtClean="0"/>
              <a:t>.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l-SI" dirty="0"/>
              <a:t>Perfekt (sestavljeni preteklik)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lerne</a:t>
            </a:r>
            <a:r>
              <a:rPr lang="sl-SI" dirty="0" smtClean="0"/>
              <a:t> </a:t>
            </a:r>
            <a:r>
              <a:rPr lang="sl-SI" dirty="0" err="1" smtClean="0"/>
              <a:t>Deutsch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habe</a:t>
            </a:r>
            <a:r>
              <a:rPr lang="sl-SI" dirty="0" smtClean="0"/>
              <a:t> </a:t>
            </a:r>
            <a:r>
              <a:rPr lang="sl-SI" dirty="0" err="1" smtClean="0"/>
              <a:t>Deutsch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lern</a:t>
            </a:r>
            <a:r>
              <a:rPr lang="sl-SI" dirty="0" err="1" smtClean="0">
                <a:solidFill>
                  <a:srgbClr val="FF0000"/>
                </a:solidFill>
              </a:rPr>
              <a:t>t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Du</a:t>
            </a:r>
            <a:r>
              <a:rPr lang="sl-SI" dirty="0" smtClean="0"/>
              <a:t> </a:t>
            </a:r>
            <a:r>
              <a:rPr lang="sl-SI" dirty="0" err="1" smtClean="0"/>
              <a:t>kaufst</a:t>
            </a:r>
            <a:r>
              <a:rPr lang="sl-SI" dirty="0" smtClean="0"/>
              <a:t> </a:t>
            </a:r>
            <a:r>
              <a:rPr lang="sl-SI" dirty="0" err="1" smtClean="0"/>
              <a:t>einen</a:t>
            </a:r>
            <a:r>
              <a:rPr lang="sl-SI" dirty="0" smtClean="0"/>
              <a:t> </a:t>
            </a:r>
            <a:r>
              <a:rPr lang="sl-SI" dirty="0" err="1" smtClean="0"/>
              <a:t>Ball</a:t>
            </a:r>
            <a:r>
              <a:rPr lang="sl-SI" dirty="0" smtClean="0"/>
              <a:t>?</a:t>
            </a:r>
          </a:p>
          <a:p>
            <a:r>
              <a:rPr lang="sl-SI" dirty="0" err="1" smtClean="0"/>
              <a:t>Du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hast</a:t>
            </a:r>
            <a:r>
              <a:rPr lang="sl-SI" dirty="0" smtClean="0"/>
              <a:t> </a:t>
            </a:r>
            <a:r>
              <a:rPr lang="sl-SI" dirty="0" err="1" smtClean="0"/>
              <a:t>einen</a:t>
            </a:r>
            <a:r>
              <a:rPr lang="sl-SI" dirty="0" smtClean="0"/>
              <a:t> </a:t>
            </a:r>
            <a:r>
              <a:rPr lang="sl-SI" dirty="0" err="1" smtClean="0"/>
              <a:t>Ball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kauf</a:t>
            </a:r>
            <a:r>
              <a:rPr lang="sl-SI" dirty="0" err="1" smtClean="0">
                <a:solidFill>
                  <a:srgbClr val="FF0000"/>
                </a:solidFill>
              </a:rPr>
              <a:t>t</a:t>
            </a:r>
            <a:r>
              <a:rPr lang="sl-SI" dirty="0" smtClean="0"/>
              <a:t>?</a:t>
            </a:r>
          </a:p>
          <a:p>
            <a:r>
              <a:rPr lang="sl-SI" dirty="0" smtClean="0"/>
              <a:t>Er </a:t>
            </a:r>
            <a:r>
              <a:rPr lang="sl-SI" dirty="0" err="1" smtClean="0"/>
              <a:t>macht</a:t>
            </a:r>
            <a:r>
              <a:rPr lang="sl-SI" dirty="0" smtClean="0"/>
              <a:t> keine </a:t>
            </a:r>
            <a:r>
              <a:rPr lang="sl-SI" dirty="0" err="1" smtClean="0"/>
              <a:t>Hausaufgabe</a:t>
            </a:r>
            <a:r>
              <a:rPr lang="sl-SI" dirty="0" smtClean="0"/>
              <a:t>. </a:t>
            </a:r>
          </a:p>
          <a:p>
            <a:r>
              <a:rPr lang="sl-SI" dirty="0" smtClean="0"/>
              <a:t>Er </a:t>
            </a:r>
            <a:r>
              <a:rPr lang="sl-SI" dirty="0" err="1" smtClean="0">
                <a:solidFill>
                  <a:srgbClr val="FF0000"/>
                </a:solidFill>
              </a:rPr>
              <a:t>hat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keine </a:t>
            </a:r>
            <a:r>
              <a:rPr lang="sl-SI" dirty="0" err="1" smtClean="0"/>
              <a:t>Hausaufgabe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mach</a:t>
            </a:r>
            <a:r>
              <a:rPr lang="sl-SI" dirty="0" err="1" smtClean="0">
                <a:solidFill>
                  <a:srgbClr val="FF0000"/>
                </a:solidFill>
              </a:rPr>
              <a:t>t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Wir</a:t>
            </a:r>
            <a:r>
              <a:rPr lang="sl-SI" dirty="0" smtClean="0"/>
              <a:t> </a:t>
            </a:r>
            <a:r>
              <a:rPr lang="sl-SI" dirty="0" err="1" smtClean="0"/>
              <a:t>lernen</a:t>
            </a:r>
            <a:r>
              <a:rPr lang="sl-SI" dirty="0" smtClean="0"/>
              <a:t> </a:t>
            </a:r>
            <a:r>
              <a:rPr lang="sl-SI" dirty="0" err="1" smtClean="0"/>
              <a:t>ins</a:t>
            </a:r>
            <a:r>
              <a:rPr lang="sl-SI" dirty="0" smtClean="0"/>
              <a:t> Kino </a:t>
            </a:r>
            <a:r>
              <a:rPr lang="sl-SI" dirty="0" err="1" smtClean="0"/>
              <a:t>kennen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Wir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haben</a:t>
            </a:r>
            <a:r>
              <a:rPr lang="sl-SI" dirty="0" smtClean="0"/>
              <a:t> </a:t>
            </a:r>
            <a:r>
              <a:rPr lang="sl-SI" dirty="0" err="1" smtClean="0"/>
              <a:t>ins</a:t>
            </a:r>
            <a:r>
              <a:rPr lang="sl-SI" dirty="0" smtClean="0"/>
              <a:t> Kino </a:t>
            </a:r>
            <a:r>
              <a:rPr lang="sl-SI" dirty="0" err="1" smtClean="0"/>
              <a:t>kennen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lern</a:t>
            </a:r>
            <a:r>
              <a:rPr lang="sl-SI" dirty="0" err="1" smtClean="0">
                <a:solidFill>
                  <a:srgbClr val="FF0000"/>
                </a:solidFill>
              </a:rPr>
              <a:t>t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144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8002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sl-SI" dirty="0"/>
              <a:t>Perfekt (sestavljeni preteklik</a:t>
            </a:r>
            <a:r>
              <a:rPr lang="sl-SI" dirty="0" smtClean="0"/>
              <a:t>)</a:t>
            </a:r>
            <a:br>
              <a:rPr lang="sl-SI" dirty="0" smtClean="0"/>
            </a:br>
            <a:r>
              <a:rPr lang="sl-SI" dirty="0" smtClean="0"/>
              <a:t> pomožni </a:t>
            </a:r>
            <a:r>
              <a:rPr lang="sl-SI" dirty="0" err="1" smtClean="0"/>
              <a:t>glag</a:t>
            </a:r>
            <a:r>
              <a:rPr lang="sl-SI" dirty="0" smtClean="0"/>
              <a:t>. </a:t>
            </a:r>
            <a:r>
              <a:rPr lang="sl-SI" dirty="0" err="1" smtClean="0"/>
              <a:t>sein</a:t>
            </a:r>
            <a:r>
              <a:rPr lang="sl-SI" dirty="0" smtClean="0"/>
              <a:t> uporabljamo pri </a:t>
            </a:r>
            <a:r>
              <a:rPr lang="sl-SI" dirty="0" err="1" smtClean="0"/>
              <a:t>glag</a:t>
            </a:r>
            <a:r>
              <a:rPr lang="sl-SI" dirty="0" smtClean="0"/>
              <a:t>. </a:t>
            </a:r>
            <a:r>
              <a:rPr lang="sl-SI" dirty="0" smtClean="0">
                <a:solidFill>
                  <a:srgbClr val="00B050"/>
                </a:solidFill>
              </a:rPr>
              <a:t>premikanja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2276872"/>
            <a:ext cx="7859216" cy="3849291"/>
          </a:xfrm>
        </p:spPr>
        <p:txBody>
          <a:bodyPr/>
          <a:lstStyle/>
          <a:p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komme</a:t>
            </a:r>
            <a:r>
              <a:rPr lang="sl-SI" dirty="0" smtClean="0"/>
              <a:t> </a:t>
            </a:r>
            <a:r>
              <a:rPr lang="sl-SI" dirty="0" err="1" smtClean="0"/>
              <a:t>nach</a:t>
            </a:r>
            <a:r>
              <a:rPr lang="sl-SI" dirty="0" smtClean="0"/>
              <a:t> </a:t>
            </a:r>
            <a:r>
              <a:rPr lang="sl-SI" dirty="0"/>
              <a:t>H</a:t>
            </a:r>
            <a:r>
              <a:rPr lang="sl-SI" dirty="0" smtClean="0"/>
              <a:t>ause </a:t>
            </a:r>
            <a:r>
              <a:rPr lang="sl-SI" dirty="0" err="1" smtClean="0"/>
              <a:t>zurück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    </a:t>
            </a:r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b="1" dirty="0" err="1">
                <a:solidFill>
                  <a:srgbClr val="00B050"/>
                </a:solidFill>
              </a:rPr>
              <a:t>bin</a:t>
            </a:r>
            <a:r>
              <a:rPr lang="sl-SI" dirty="0"/>
              <a:t> </a:t>
            </a:r>
            <a:r>
              <a:rPr lang="sl-SI" dirty="0" err="1" smtClean="0"/>
              <a:t>nach</a:t>
            </a:r>
            <a:r>
              <a:rPr lang="sl-SI" dirty="0" smtClean="0"/>
              <a:t> Hause </a:t>
            </a:r>
            <a:r>
              <a:rPr lang="sl-SI" dirty="0" err="1" smtClean="0"/>
              <a:t>zurück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komm</a:t>
            </a:r>
            <a:r>
              <a:rPr lang="sl-SI" b="1" dirty="0" err="1" smtClean="0">
                <a:solidFill>
                  <a:srgbClr val="7030A0"/>
                </a:solidFill>
              </a:rPr>
              <a:t>en</a:t>
            </a:r>
            <a:r>
              <a:rPr lang="sl-SI" b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7030A0"/>
                </a:solidFill>
              </a:rPr>
              <a:t>    </a:t>
            </a:r>
            <a:r>
              <a:rPr lang="sl-SI" dirty="0" err="1" smtClean="0"/>
              <a:t>Du</a:t>
            </a:r>
            <a:r>
              <a:rPr lang="sl-SI" dirty="0" smtClean="0"/>
              <a:t> </a:t>
            </a:r>
            <a:r>
              <a:rPr lang="sl-SI" dirty="0" err="1" smtClean="0"/>
              <a:t>gehst</a:t>
            </a:r>
            <a:r>
              <a:rPr lang="sl-SI" dirty="0" smtClean="0"/>
              <a:t> </a:t>
            </a:r>
            <a:r>
              <a:rPr lang="sl-SI" dirty="0" err="1" smtClean="0"/>
              <a:t>nach</a:t>
            </a:r>
            <a:r>
              <a:rPr lang="sl-SI" dirty="0" smtClean="0"/>
              <a:t> Krško?</a:t>
            </a:r>
          </a:p>
          <a:p>
            <a:pPr marL="0" indent="0">
              <a:buNone/>
            </a:pPr>
            <a:r>
              <a:rPr lang="sl-SI" dirty="0" smtClean="0"/>
              <a:t>    </a:t>
            </a:r>
            <a:r>
              <a:rPr lang="sl-SI" dirty="0" err="1" smtClean="0"/>
              <a:t>Du</a:t>
            </a:r>
            <a:r>
              <a:rPr lang="sl-SI" dirty="0" smtClean="0"/>
              <a:t> </a:t>
            </a:r>
            <a:r>
              <a:rPr lang="sl-SI" b="1" dirty="0" err="1" smtClean="0">
                <a:solidFill>
                  <a:srgbClr val="00B050"/>
                </a:solidFill>
              </a:rPr>
              <a:t>bist</a:t>
            </a:r>
            <a:r>
              <a:rPr lang="sl-SI" dirty="0" smtClean="0"/>
              <a:t> </a:t>
            </a:r>
            <a:r>
              <a:rPr lang="sl-SI" dirty="0" err="1" smtClean="0"/>
              <a:t>nach</a:t>
            </a:r>
            <a:r>
              <a:rPr lang="sl-SI" dirty="0" smtClean="0"/>
              <a:t> Krško 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gang</a:t>
            </a:r>
            <a:r>
              <a:rPr lang="sl-SI" b="1" dirty="0" err="1" smtClean="0">
                <a:solidFill>
                  <a:srgbClr val="7030A0"/>
                </a:solidFill>
              </a:rPr>
              <a:t>en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dirty="0" smtClean="0"/>
              <a:t>    </a:t>
            </a:r>
            <a:r>
              <a:rPr lang="sl-SI" dirty="0" err="1" smtClean="0"/>
              <a:t>Sie</a:t>
            </a:r>
            <a:r>
              <a:rPr lang="sl-SI" dirty="0" smtClean="0"/>
              <a:t> </a:t>
            </a:r>
            <a:r>
              <a:rPr lang="sl-SI" dirty="0" err="1" smtClean="0"/>
              <a:t>fahren</a:t>
            </a:r>
            <a:r>
              <a:rPr lang="sl-SI" dirty="0" smtClean="0"/>
              <a:t> mit dem Bus </a:t>
            </a:r>
            <a:r>
              <a:rPr lang="sl-SI" dirty="0" err="1" smtClean="0"/>
              <a:t>zur</a:t>
            </a:r>
            <a:r>
              <a:rPr lang="sl-SI" dirty="0" smtClean="0"/>
              <a:t> </a:t>
            </a:r>
            <a:r>
              <a:rPr lang="sl-SI" dirty="0" err="1" smtClean="0"/>
              <a:t>Schule</a:t>
            </a:r>
            <a:r>
              <a:rPr lang="sl-SI" dirty="0" smtClean="0"/>
              <a:t>. </a:t>
            </a:r>
            <a:endParaRPr lang="sl-SI" dirty="0"/>
          </a:p>
          <a:p>
            <a:r>
              <a:rPr lang="sl-SI" dirty="0" err="1" smtClean="0"/>
              <a:t>Sie</a:t>
            </a:r>
            <a:r>
              <a:rPr lang="sl-SI" dirty="0" smtClean="0"/>
              <a:t> </a:t>
            </a:r>
            <a:r>
              <a:rPr lang="sl-SI" b="1" dirty="0" err="1" smtClean="0">
                <a:solidFill>
                  <a:srgbClr val="00B050"/>
                </a:solidFill>
              </a:rPr>
              <a:t>sind</a:t>
            </a:r>
            <a:r>
              <a:rPr lang="sl-SI" dirty="0" smtClean="0"/>
              <a:t> mit dem Bus </a:t>
            </a:r>
            <a:r>
              <a:rPr lang="sl-SI" dirty="0" err="1" smtClean="0"/>
              <a:t>zur</a:t>
            </a:r>
            <a:r>
              <a:rPr lang="sl-SI" dirty="0" smtClean="0"/>
              <a:t> </a:t>
            </a:r>
            <a:r>
              <a:rPr lang="sl-SI" dirty="0" err="1" smtClean="0"/>
              <a:t>Schule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fahr</a:t>
            </a:r>
            <a:r>
              <a:rPr lang="sl-SI" b="1" dirty="0" err="1" smtClean="0">
                <a:solidFill>
                  <a:srgbClr val="7030A0"/>
                </a:solidFill>
              </a:rPr>
              <a:t>en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3372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l-SI" dirty="0"/>
              <a:t>Perfekt (sestavljeni preteklik)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esse</a:t>
            </a:r>
            <a:r>
              <a:rPr lang="sl-SI" dirty="0" smtClean="0"/>
              <a:t> </a:t>
            </a:r>
            <a:r>
              <a:rPr lang="sl-SI" dirty="0" err="1" smtClean="0"/>
              <a:t>einen</a:t>
            </a:r>
            <a:r>
              <a:rPr lang="sl-SI" dirty="0" smtClean="0"/>
              <a:t> </a:t>
            </a:r>
            <a:r>
              <a:rPr lang="sl-SI" dirty="0" err="1" smtClean="0"/>
              <a:t>Apfel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habe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/>
              <a:t>einen</a:t>
            </a:r>
            <a:r>
              <a:rPr lang="sl-SI" dirty="0" smtClean="0"/>
              <a:t> </a:t>
            </a:r>
            <a:r>
              <a:rPr lang="sl-SI" dirty="0" err="1" smtClean="0"/>
              <a:t>Apfel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gess</a:t>
            </a:r>
            <a:r>
              <a:rPr lang="sl-SI" b="1" dirty="0" err="1" smtClean="0">
                <a:solidFill>
                  <a:srgbClr val="7030A0"/>
                </a:solidFill>
              </a:rPr>
              <a:t>en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Trinkst</a:t>
            </a:r>
            <a:r>
              <a:rPr lang="sl-SI" dirty="0" smtClean="0"/>
              <a:t> </a:t>
            </a:r>
            <a:r>
              <a:rPr lang="sl-SI" dirty="0" err="1" smtClean="0"/>
              <a:t>du</a:t>
            </a:r>
            <a:r>
              <a:rPr lang="sl-SI" dirty="0" smtClean="0"/>
              <a:t> Cola?</a:t>
            </a:r>
          </a:p>
          <a:p>
            <a:r>
              <a:rPr lang="sl-SI" dirty="0" err="1" smtClean="0">
                <a:solidFill>
                  <a:srgbClr val="FF0000"/>
                </a:solidFill>
              </a:rPr>
              <a:t>Hast</a:t>
            </a:r>
            <a:r>
              <a:rPr lang="sl-SI" dirty="0" smtClean="0"/>
              <a:t> </a:t>
            </a:r>
            <a:r>
              <a:rPr lang="sl-SI" dirty="0" err="1" smtClean="0"/>
              <a:t>du</a:t>
            </a:r>
            <a:r>
              <a:rPr lang="sl-SI" dirty="0" smtClean="0"/>
              <a:t> Cola 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tr</a:t>
            </a:r>
            <a:r>
              <a:rPr lang="sl-SI" b="1" dirty="0" err="1" smtClean="0">
                <a:solidFill>
                  <a:srgbClr val="00B050"/>
                </a:solidFill>
              </a:rPr>
              <a:t>u</a:t>
            </a:r>
            <a:r>
              <a:rPr lang="sl-SI" dirty="0" err="1" smtClean="0"/>
              <a:t>nk</a:t>
            </a:r>
            <a:r>
              <a:rPr lang="sl-SI" b="1" dirty="0" err="1" smtClean="0">
                <a:solidFill>
                  <a:srgbClr val="7030A0"/>
                </a:solidFill>
              </a:rPr>
              <a:t>en</a:t>
            </a:r>
            <a:r>
              <a:rPr lang="sl-SI" dirty="0" smtClean="0"/>
              <a:t>?</a:t>
            </a:r>
          </a:p>
          <a:p>
            <a:r>
              <a:rPr lang="sl-SI" dirty="0" smtClean="0"/>
              <a:t>Er </a:t>
            </a:r>
            <a:r>
              <a:rPr lang="sl-SI" dirty="0" err="1" smtClean="0"/>
              <a:t>spricht</a:t>
            </a:r>
            <a:r>
              <a:rPr lang="sl-SI" dirty="0" smtClean="0"/>
              <a:t> </a:t>
            </a:r>
            <a:r>
              <a:rPr lang="sl-SI" dirty="0" err="1" smtClean="0"/>
              <a:t>Deutsch</a:t>
            </a:r>
            <a:r>
              <a:rPr lang="sl-SI" dirty="0" smtClean="0"/>
              <a:t>.</a:t>
            </a:r>
          </a:p>
          <a:p>
            <a:r>
              <a:rPr lang="sl-SI" dirty="0" smtClean="0"/>
              <a:t>Er </a:t>
            </a:r>
            <a:r>
              <a:rPr lang="sl-SI" dirty="0" err="1" smtClean="0">
                <a:solidFill>
                  <a:srgbClr val="FF0000"/>
                </a:solidFill>
              </a:rPr>
              <a:t>hat</a:t>
            </a:r>
            <a:r>
              <a:rPr lang="sl-SI" dirty="0" smtClean="0"/>
              <a:t> </a:t>
            </a:r>
            <a:r>
              <a:rPr lang="sl-SI" dirty="0" err="1" smtClean="0"/>
              <a:t>Deutsch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ge</a:t>
            </a:r>
            <a:r>
              <a:rPr lang="sl-SI" dirty="0" err="1" smtClean="0"/>
              <a:t>spr</a:t>
            </a:r>
            <a:r>
              <a:rPr lang="sl-SI" b="1" dirty="0" err="1" smtClean="0">
                <a:solidFill>
                  <a:srgbClr val="00B050"/>
                </a:solidFill>
              </a:rPr>
              <a:t>o</a:t>
            </a:r>
            <a:r>
              <a:rPr lang="sl-SI" dirty="0" err="1" smtClean="0"/>
              <a:t>ch</a:t>
            </a:r>
            <a:r>
              <a:rPr lang="sl-SI" b="1" dirty="0" err="1" smtClean="0">
                <a:solidFill>
                  <a:srgbClr val="7030A0"/>
                </a:solidFill>
              </a:rPr>
              <a:t>en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3926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l-SI" dirty="0" err="1" smtClean="0"/>
              <a:t>Perfekt</a:t>
            </a:r>
            <a:r>
              <a:rPr lang="sl-SI" dirty="0" smtClean="0"/>
              <a:t> - izjeme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sl-SI" dirty="0" err="1"/>
              <a:t>s</a:t>
            </a:r>
            <a:r>
              <a:rPr lang="sl-SI" dirty="0" err="1" smtClean="0"/>
              <a:t>ein</a:t>
            </a:r>
            <a:r>
              <a:rPr lang="sl-SI" dirty="0" smtClean="0"/>
              <a:t>: </a:t>
            </a:r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bin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gewesen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err="1"/>
              <a:t>w</a:t>
            </a:r>
            <a:r>
              <a:rPr lang="sl-SI" dirty="0" err="1" smtClean="0"/>
              <a:t>erden</a:t>
            </a:r>
            <a:r>
              <a:rPr lang="sl-SI" dirty="0" smtClean="0"/>
              <a:t>: </a:t>
            </a:r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bin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geworden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err="1"/>
              <a:t>b</a:t>
            </a:r>
            <a:r>
              <a:rPr lang="sl-SI" dirty="0" err="1" smtClean="0"/>
              <a:t>leiben</a:t>
            </a:r>
            <a:r>
              <a:rPr lang="sl-SI" dirty="0" smtClean="0"/>
              <a:t>: </a:t>
            </a:r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bin</a:t>
            </a:r>
            <a:r>
              <a:rPr lang="sl-SI" dirty="0" smtClean="0"/>
              <a:t> </a:t>
            </a:r>
            <a:r>
              <a:rPr lang="sl-SI" smtClean="0">
                <a:solidFill>
                  <a:srgbClr val="FF0000"/>
                </a:solidFill>
              </a:rPr>
              <a:t>geblieben</a:t>
            </a:r>
            <a:endParaRPr lang="sl-SI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203</Words>
  <Application>Microsoft Office PowerPoint</Application>
  <PresentationFormat>Diaprojekcija na zaslonu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Officeova tema</vt:lpstr>
      <vt:lpstr>Tvorjenje sestavljenega preteklika </vt:lpstr>
      <vt:lpstr>Perfekt (sestavljeni preteklik)</vt:lpstr>
      <vt:lpstr>Perfekt (sestavljeni preteklik)  pomožni glag. sein uporabljamo pri glag. premikanja </vt:lpstr>
      <vt:lpstr>Perfekt (sestavljeni preteklik)</vt:lpstr>
      <vt:lpstr>Perfekt - izjeme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Perfekt (sestavljeni preteklik)</dc:title>
  <dc:creator>OŠ Sevnica</dc:creator>
  <cp:lastModifiedBy>Uporabnik sistema Windows</cp:lastModifiedBy>
  <cp:revision>12</cp:revision>
  <dcterms:created xsi:type="dcterms:W3CDTF">2014-06-02T13:54:51Z</dcterms:created>
  <dcterms:modified xsi:type="dcterms:W3CDTF">2020-03-22T21:48:27Z</dcterms:modified>
</cp:coreProperties>
</file>