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B4F08-AFB3-4B04-B73C-B25A3CAAD267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953E4-62A2-4DF5-B74F-2CC3B27725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381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B01AE-482F-447A-8387-3C5E557EADA0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06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508884"/>
            <a:ext cx="8915399" cy="1828799"/>
          </a:xfrm>
        </p:spPr>
        <p:txBody>
          <a:bodyPr>
            <a:normAutofit/>
          </a:bodyPr>
          <a:lstStyle/>
          <a:p>
            <a:r>
              <a:rPr lang="sl-SI" sz="6600" b="1" dirty="0" smtClean="0"/>
              <a:t>EVOLUCIJA - UVOD</a:t>
            </a:r>
            <a:endParaRPr lang="sl-SI" sz="6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6483225" cy="1126283"/>
          </a:xfrm>
        </p:spPr>
        <p:txBody>
          <a:bodyPr/>
          <a:lstStyle/>
          <a:p>
            <a:pPr algn="ctr"/>
            <a:r>
              <a:rPr lang="sl-SI" dirty="0" smtClean="0"/>
              <a:t>UČB. STR. 59 - 61</a:t>
            </a:r>
            <a:endParaRPr lang="sl-SI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27" y="2457369"/>
            <a:ext cx="1496514" cy="205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79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1981200" y="1071546"/>
            <a:ext cx="8229600" cy="71454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81200" y="842838"/>
            <a:ext cx="9476630" cy="57316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Darwin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je  svojo teorijo utemeljil z naslednjimi </a:t>
            </a:r>
            <a:r>
              <a:rPr lang="sl-SI" sz="2400" b="1">
                <a:latin typeface="Arial" panose="020B0604020202020204" pitchFamily="34" charset="0"/>
                <a:cs typeface="Arial" panose="020B0604020202020204" pitchFamily="34" charset="0"/>
              </a:rPr>
              <a:t>spoznanji</a:t>
            </a:r>
            <a:r>
              <a:rPr lang="sl-SI" sz="2400" b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raznolikost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ali variabilnost organizmov neke populacije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(npr. populacija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ljudi- različni fenotipi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čezmerno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potomstvo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večja verjetnost preživetja, vrsta se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nadaljuje</a:t>
            </a:r>
          </a:p>
          <a:p>
            <a:pPr marL="0" lvl="0" indent="0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boj za obstanek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- tekmovanje med organizmi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 vrste (za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vodo, hrano, samico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prenašanje lastnosti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 staršev na potomce (dedovanje)</a:t>
            </a:r>
          </a:p>
          <a:p>
            <a:pPr marL="109728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2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066800"/>
          </a:xfrm>
        </p:spPr>
        <p:txBody>
          <a:bodyPr>
            <a:normAutofit/>
          </a:bodyPr>
          <a:lstStyle/>
          <a:p>
            <a:r>
              <a:rPr lang="sl-SI" dirty="0" smtClean="0"/>
              <a:t>ZGODOVINA EVOLUCIJSKE MISLI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881158" y="3214686"/>
            <a:ext cx="5429288" cy="335758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endParaRPr lang="sl-SI" sz="2400" dirty="0"/>
          </a:p>
          <a:p>
            <a:pPr>
              <a:buFont typeface="Courier New" pitchFamily="49" charset="0"/>
              <a:buChar char="o"/>
            </a:pPr>
            <a:r>
              <a:rPr lang="sl-SI" sz="2400" b="1" dirty="0"/>
              <a:t>Srednji vek </a:t>
            </a:r>
            <a:r>
              <a:rPr lang="sl-SI" sz="2400" dirty="0"/>
              <a:t>– vse organizme je ustvaril stvarnik</a:t>
            </a:r>
          </a:p>
          <a:p>
            <a:pPr>
              <a:buFont typeface="Courier New" pitchFamily="49" charset="0"/>
              <a:buChar char="o"/>
            </a:pPr>
            <a:endParaRPr lang="sl-SI" sz="2400" dirty="0"/>
          </a:p>
          <a:p>
            <a:pPr>
              <a:buFont typeface="Courier New" pitchFamily="49" charset="0"/>
              <a:buChar char="o"/>
            </a:pPr>
            <a:r>
              <a:rPr lang="sl-SI" sz="2400" dirty="0"/>
              <a:t>V 17.stol.- </a:t>
            </a:r>
            <a:r>
              <a:rPr lang="sl-SI" sz="2400" b="1" dirty="0"/>
              <a:t>ideje o evoluciji </a:t>
            </a:r>
            <a:r>
              <a:rPr lang="sl-SI" sz="2400" dirty="0"/>
              <a:t>–</a:t>
            </a:r>
          </a:p>
          <a:p>
            <a:pPr>
              <a:buNone/>
            </a:pPr>
            <a:r>
              <a:rPr lang="sl-SI" sz="2400" dirty="0"/>
              <a:t>    vrste se spreminjajo postopno </a:t>
            </a:r>
          </a:p>
          <a:p>
            <a:pPr>
              <a:buNone/>
            </a:pPr>
            <a:endParaRPr lang="sl-SI" sz="2400" dirty="0"/>
          </a:p>
          <a:p>
            <a:pPr>
              <a:buNone/>
            </a:pPr>
            <a:endParaRPr lang="sl-S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23" y="3570754"/>
            <a:ext cx="2873687" cy="28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grada vsebine 2"/>
          <p:cNvSpPr txBox="1">
            <a:spLocks/>
          </p:cNvSpPr>
          <p:nvPr/>
        </p:nvSpPr>
        <p:spPr>
          <a:xfrm>
            <a:off x="2009804" y="1928802"/>
            <a:ext cx="8658196" cy="121444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Clr>
                <a:schemeClr val="accent4"/>
              </a:buClr>
              <a:buFont typeface="Courier New" pitchFamily="49" charset="0"/>
              <a:buChar char="o"/>
            </a:pPr>
            <a:r>
              <a:rPr lang="sl-SI" sz="2400" dirty="0"/>
              <a:t> Prvi zapisi segajo že 10.000 let nazaj –Hebrejci       (nadnaravne sile – bogovi)</a:t>
            </a:r>
          </a:p>
          <a:p>
            <a:pPr>
              <a:buClr>
                <a:schemeClr val="accent4"/>
              </a:buClr>
              <a:buFont typeface="Courier New" pitchFamily="49" charset="0"/>
              <a:buChar char="o"/>
            </a:pPr>
            <a:endParaRPr lang="sl-SI" sz="2400" dirty="0"/>
          </a:p>
          <a:p>
            <a:pPr>
              <a:buClr>
                <a:schemeClr val="accent4"/>
              </a:buClr>
              <a:buFont typeface="Courier New" pitchFamily="49" charset="0"/>
              <a:buChar char="o"/>
            </a:pPr>
            <a:r>
              <a:rPr lang="sl-SI" sz="2400" dirty="0"/>
              <a:t> </a:t>
            </a:r>
            <a:r>
              <a:rPr lang="sl-SI" sz="2400" b="1" dirty="0"/>
              <a:t>Aristotel</a:t>
            </a:r>
            <a:r>
              <a:rPr lang="sl-SI" sz="2400" dirty="0"/>
              <a:t> – vrste so fiksne (lastnosti  le po očetu)</a:t>
            </a:r>
          </a:p>
        </p:txBody>
      </p:sp>
    </p:spTree>
    <p:extLst>
      <p:ext uri="{BB962C8B-B14F-4D97-AF65-F5344CB8AC3E}">
        <p14:creationId xmlns:p14="http://schemas.microsoft.com/office/powerpoint/2010/main" val="15693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45603" y="3301372"/>
            <a:ext cx="9332237" cy="478104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irc_mi" descr="confront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44" y="800648"/>
            <a:ext cx="8881356" cy="482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703512" y="310102"/>
            <a:ext cx="8507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sz="2400" b="1" dirty="0">
                <a:solidFill>
                  <a:srgbClr val="FF0000"/>
                </a:solidFill>
              </a:rPr>
              <a:t>LAMARCK: </a:t>
            </a:r>
            <a:r>
              <a:rPr lang="sl-SI" sz="2400" dirty="0"/>
              <a:t>raba in neraba organa – notranja potreba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329444" y="5751328"/>
            <a:ext cx="8881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FF0000"/>
                </a:solidFill>
              </a:rPr>
              <a:t>DARWIN: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/>
              <a:t>dedovanje s postopnim spreminjanjem vrst.</a:t>
            </a:r>
          </a:p>
          <a:p>
            <a:pPr algn="ctr"/>
            <a:endParaRPr lang="sl-SI" sz="1600" dirty="0">
              <a:solidFill>
                <a:srgbClr val="FF0000"/>
              </a:solidFill>
            </a:endParaRPr>
          </a:p>
          <a:p>
            <a:pPr algn="ctr"/>
            <a:r>
              <a:rPr lang="sl-SI" sz="2400" dirty="0">
                <a:solidFill>
                  <a:srgbClr val="FF0000"/>
                </a:solidFill>
              </a:rPr>
              <a:t> Poskušaj primerjati razlagi obeh znanstvenikov med seboj!</a:t>
            </a:r>
          </a:p>
        </p:txBody>
      </p:sp>
    </p:spTree>
    <p:extLst>
      <p:ext uri="{BB962C8B-B14F-4D97-AF65-F5344CB8AC3E}">
        <p14:creationId xmlns:p14="http://schemas.microsoft.com/office/powerpoint/2010/main" val="375602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548679"/>
            <a:ext cx="8663204" cy="1224461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>
                <a:latin typeface="Arial" pitchFamily="34" charset="0"/>
                <a:cs typeface="Arial" pitchFamily="34" charset="0"/>
              </a:rPr>
              <a:t>EVOLUCIJSKA ali RAZVOJNA TEORIJA</a:t>
            </a:r>
            <a:endParaRPr lang="sl-SI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66844" y="1773140"/>
            <a:ext cx="8554300" cy="4584818"/>
          </a:xfrm>
        </p:spPr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endParaRPr lang="sl-SI" dirty="0" smtClean="0"/>
          </a:p>
          <a:p>
            <a:pPr marL="109728" indent="0">
              <a:buNone/>
            </a:pPr>
            <a:r>
              <a:rPr lang="sl-SI" sz="2400" dirty="0" smtClean="0">
                <a:latin typeface="Arial" pitchFamily="34" charset="0"/>
                <a:cs typeface="Arial" pitchFamily="34" charset="0"/>
              </a:rPr>
              <a:t>Kaj </a:t>
            </a:r>
            <a:r>
              <a:rPr lang="sl-SI" sz="2400" dirty="0">
                <a:latin typeface="Arial" pitchFamily="34" charset="0"/>
                <a:cs typeface="Arial" pitchFamily="34" charset="0"/>
              </a:rPr>
              <a:t>je EVOLUCIJA? Temeljna značilnost življenja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109728" indent="0">
              <a:buNone/>
            </a:pPr>
            <a:r>
              <a:rPr lang="sl-SI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(pojmovna mapa – zapiši in nariši)</a:t>
            </a:r>
          </a:p>
          <a:p>
            <a:pPr>
              <a:buNone/>
            </a:pPr>
            <a:endParaRPr lang="sl-SI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sl-SI" sz="2800" b="1" dirty="0" smtClean="0">
                <a:latin typeface="Arial" pitchFamily="34" charset="0"/>
                <a:cs typeface="Arial" pitchFamily="34" charset="0"/>
              </a:rPr>
              <a:t>EVOLUCIJA je dolgotrajen in postopen proces spreminjanja skozi mnogo generacij, ki poteka še danes.</a:t>
            </a:r>
          </a:p>
          <a:p>
            <a:pPr marL="109728" indent="0">
              <a:lnSpc>
                <a:spcPct val="200000"/>
              </a:lnSpc>
              <a:buNone/>
            </a:pPr>
            <a:endParaRPr lang="sl-SI" sz="2800" dirty="0" smtClean="0">
              <a:latin typeface="Arial" pitchFamily="34" charset="0"/>
              <a:cs typeface="Arial" pitchFamily="34" charset="0"/>
            </a:endParaRPr>
          </a:p>
          <a:p>
            <a:endParaRPr lang="sl-SI" dirty="0">
              <a:latin typeface="Arial" pitchFamily="34" charset="0"/>
              <a:cs typeface="Arial" pitchFamily="34" charset="0"/>
            </a:endParaRPr>
          </a:p>
          <a:p>
            <a:endParaRPr lang="sl-SI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296144"/>
          </a:xfrm>
        </p:spPr>
        <p:txBody>
          <a:bodyPr/>
          <a:lstStyle/>
          <a:p>
            <a:r>
              <a:rPr lang="sl-SI" dirty="0" smtClean="0"/>
              <a:t>EVOLUCIJA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991544" y="1412776"/>
            <a:ext cx="8229600" cy="1152128"/>
          </a:xfrm>
        </p:spPr>
        <p:txBody>
          <a:bodyPr/>
          <a:lstStyle/>
          <a:p>
            <a:r>
              <a:rPr lang="sl-SI" dirty="0" smtClean="0"/>
              <a:t>je nastanek in postopno razvijanje življenja na Zemlji oz. preučevanje razvoja življenja.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71" y="2193181"/>
            <a:ext cx="8755655" cy="466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6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908720"/>
            <a:ext cx="8229600" cy="1066800"/>
          </a:xfrm>
        </p:spPr>
        <p:txBody>
          <a:bodyPr/>
          <a:lstStyle/>
          <a:p>
            <a:r>
              <a:rPr lang="sl-SI" dirty="0" smtClean="0"/>
              <a:t>PODOBNOST MED ORGANIZMI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991544" y="2060848"/>
            <a:ext cx="8229600" cy="2547728"/>
          </a:xfrm>
        </p:spPr>
        <p:txBody>
          <a:bodyPr>
            <a:normAutofit/>
          </a:bodyPr>
          <a:lstStyle/>
          <a:p>
            <a:r>
              <a:rPr lang="sl-SI" sz="2400" dirty="0"/>
              <a:t>Pri primerjanju notranje zgradbe celice ali organizmov najdemo veliko podobnost – zaradi </a:t>
            </a:r>
            <a:r>
              <a:rPr lang="sl-SI" sz="2400" b="1" dirty="0"/>
              <a:t>skupnega</a:t>
            </a:r>
            <a:r>
              <a:rPr lang="sl-SI" sz="2400" dirty="0"/>
              <a:t> razvoja!</a:t>
            </a:r>
          </a:p>
          <a:p>
            <a:endParaRPr lang="sl-SI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212976"/>
            <a:ext cx="89289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571480"/>
            <a:ext cx="8435280" cy="1273344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Charles </a:t>
            </a:r>
            <a:r>
              <a:rPr lang="sl-SI" dirty="0" smtClean="0"/>
              <a:t>Darwin</a:t>
            </a:r>
            <a:r>
              <a:rPr lang="sl-SI" dirty="0"/>
              <a:t/>
            </a:r>
            <a:br>
              <a:rPr lang="sl-SI" dirty="0"/>
            </a:br>
            <a:r>
              <a:rPr lang="sl-SI" sz="2400" dirty="0"/>
              <a:t>(1809 – 1882)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38281" y="2249424"/>
            <a:ext cx="9425349" cy="1179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400" dirty="0"/>
              <a:t>Po izobrazbi duhovnik, po srcu in znanju pa naravoslovec.</a:t>
            </a:r>
          </a:p>
        </p:txBody>
      </p:sp>
      <p:sp>
        <p:nvSpPr>
          <p:cNvPr id="4" name="Ograda vsebine 2"/>
          <p:cNvSpPr txBox="1">
            <a:spLocks/>
          </p:cNvSpPr>
          <p:nvPr/>
        </p:nvSpPr>
        <p:spPr>
          <a:xfrm>
            <a:off x="866692" y="2857496"/>
            <a:ext cx="6021396" cy="37862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sl-SI" sz="2400" dirty="0"/>
              <a:t>Od l. 1831-1836 z ladjo </a:t>
            </a:r>
            <a:r>
              <a:rPr lang="sl-SI" sz="2400" dirty="0" err="1"/>
              <a:t>Beagle</a:t>
            </a:r>
            <a:r>
              <a:rPr lang="sl-SI" sz="2400" dirty="0"/>
              <a:t> pluje </a:t>
            </a:r>
            <a:r>
              <a:rPr lang="sl-SI" sz="2600" dirty="0"/>
              <a:t>okoli </a:t>
            </a:r>
            <a:r>
              <a:rPr lang="sl-SI" sz="2400" dirty="0"/>
              <a:t>sveta, zapisuje, raziskuje, skicira rastline, živali (</a:t>
            </a:r>
            <a:r>
              <a:rPr lang="sl-SI" sz="1900" dirty="0"/>
              <a:t>GALAPAŠKE ŽELVE, ŠČINKOVCI, PINGVINI, KOALE, KLJUNAŠ…)</a:t>
            </a:r>
          </a:p>
          <a:p>
            <a:endParaRPr lang="sl-SI" sz="2400" dirty="0"/>
          </a:p>
          <a:p>
            <a:r>
              <a:rPr lang="sl-SI" sz="2400" dirty="0"/>
              <a:t>Knjiga </a:t>
            </a:r>
            <a:r>
              <a:rPr lang="sl-SI" sz="2400" b="1" dirty="0"/>
              <a:t>O nastanku vrst</a:t>
            </a:r>
          </a:p>
          <a:p>
            <a:pPr marL="109728" indent="0">
              <a:buNone/>
            </a:pPr>
            <a:endParaRPr lang="sl-SI" sz="2400" b="1" dirty="0"/>
          </a:p>
          <a:p>
            <a:pPr marL="109728" indent="0">
              <a:buNone/>
            </a:pPr>
            <a:r>
              <a:rPr lang="sl-SI" sz="2400" dirty="0">
                <a:solidFill>
                  <a:srgbClr val="FF0000"/>
                </a:solidFill>
              </a:rPr>
              <a:t>V zvezek napiši kratek življenjepis</a:t>
            </a:r>
            <a:r>
              <a:rPr lang="sl-SI" sz="2400" dirty="0"/>
              <a:t>.</a:t>
            </a:r>
          </a:p>
        </p:txBody>
      </p:sp>
      <p:pic>
        <p:nvPicPr>
          <p:cNvPr id="1028" name="Picture 4" descr="Potovan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96" y="4121696"/>
            <a:ext cx="439171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99200"/>
            <a:ext cx="1496514" cy="205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82" y="2654025"/>
            <a:ext cx="187948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3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024034" y="100010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Alfred Wallace – </a:t>
            </a:r>
            <a:r>
              <a:rPr lang="sl-SI" dirty="0" smtClean="0"/>
              <a:t>raziskoval floro in favno Malezije in Indonezije</a:t>
            </a:r>
            <a:endParaRPr lang="en-US" dirty="0"/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167174" y="2640894"/>
            <a:ext cx="6043626" cy="40028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l-SI" sz="2400" dirty="0"/>
              <a:t>Oba sta se dokopala </a:t>
            </a:r>
            <a:r>
              <a:rPr lang="sl-SI" sz="2400" b="1" dirty="0"/>
              <a:t>do enakih ugotovitev</a:t>
            </a:r>
            <a:r>
              <a:rPr lang="sl-SI" sz="2400" dirty="0"/>
              <a:t> – oblikovala sta </a:t>
            </a:r>
            <a:r>
              <a:rPr lang="sl-SI" sz="2400" b="1" dirty="0"/>
              <a:t>EVOLUCIJSKO (razvojno) TEORIJO:</a:t>
            </a:r>
          </a:p>
          <a:p>
            <a:pPr>
              <a:buNone/>
            </a:pPr>
            <a:r>
              <a:rPr lang="sl-SI" sz="2400" b="1" dirty="0"/>
              <a:t> </a:t>
            </a:r>
          </a:p>
          <a:p>
            <a:pPr>
              <a:buFontTx/>
              <a:buChar char="-"/>
            </a:pPr>
            <a:r>
              <a:rPr lang="sl-SI" sz="2400" i="1" dirty="0"/>
              <a:t>vse oblike življenja so nastale iz </a:t>
            </a:r>
            <a:r>
              <a:rPr lang="sl-SI" sz="2400" b="1" i="1" dirty="0"/>
              <a:t>skupnega prednika </a:t>
            </a:r>
            <a:r>
              <a:rPr lang="sl-SI" sz="2400" dirty="0"/>
              <a:t>(podedovane lastnosti so se postopno spreminjale),</a:t>
            </a:r>
          </a:p>
          <a:p>
            <a:pPr>
              <a:buFontTx/>
              <a:buChar char="-"/>
            </a:pPr>
            <a:endParaRPr lang="sl-SI" sz="1400" i="1" dirty="0"/>
          </a:p>
          <a:p>
            <a:pPr>
              <a:buNone/>
            </a:pPr>
            <a:r>
              <a:rPr lang="sl-SI" sz="2400" i="1" dirty="0"/>
              <a:t>- </a:t>
            </a:r>
            <a:r>
              <a:rPr lang="sl-SI" sz="2400" b="1" i="1" dirty="0"/>
              <a:t>postopno spreminjanje vrst  </a:t>
            </a:r>
            <a:r>
              <a:rPr lang="sl-SI" sz="2400" i="1" dirty="0"/>
              <a:t>je posledica </a:t>
            </a:r>
            <a:r>
              <a:rPr lang="sl-SI" sz="2400" b="1" i="1" dirty="0"/>
              <a:t>naravnega izbora</a:t>
            </a:r>
            <a:endParaRPr lang="en-US" sz="2400" b="1" i="1" dirty="0"/>
          </a:p>
          <a:p>
            <a:endParaRPr lang="en-US" sz="2400" dirty="0"/>
          </a:p>
        </p:txBody>
      </p:sp>
      <p:pic>
        <p:nvPicPr>
          <p:cNvPr id="6" name="Picture 2" descr="C:\Users\Administrator\Desktop\ARW in 1869.Smal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1" y="3071810"/>
            <a:ext cx="2143140" cy="2310624"/>
          </a:xfrm>
          <a:prstGeom prst="rect">
            <a:avLst/>
          </a:prstGeom>
          <a:noFill/>
        </p:spPr>
      </p:pic>
      <p:sp>
        <p:nvSpPr>
          <p:cNvPr id="2" name="PoljeZBesedilom 1"/>
          <p:cNvSpPr txBox="1"/>
          <p:nvPr/>
        </p:nvSpPr>
        <p:spPr>
          <a:xfrm>
            <a:off x="1919536" y="55172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(1823 – 1913)</a:t>
            </a:r>
          </a:p>
        </p:txBody>
      </p:sp>
    </p:spTree>
    <p:extLst>
      <p:ext uri="{BB962C8B-B14F-4D97-AF65-F5344CB8AC3E}">
        <p14:creationId xmlns:p14="http://schemas.microsoft.com/office/powerpoint/2010/main" val="7518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03512" y="341906"/>
            <a:ext cx="9801100" cy="647147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Alfred </a:t>
            </a:r>
            <a:r>
              <a:rPr lang="sl-SI" sz="2400" b="1" dirty="0" err="1">
                <a:latin typeface="Arial" pitchFamily="34" charset="0"/>
                <a:cs typeface="Arial" pitchFamily="34" charset="0"/>
              </a:rPr>
              <a:t>Russel</a:t>
            </a:r>
            <a:r>
              <a:rPr lang="sl-SI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400" b="1" dirty="0" err="1">
                <a:latin typeface="Arial" pitchFamily="34" charset="0"/>
                <a:cs typeface="Arial" pitchFamily="34" charset="0"/>
              </a:rPr>
              <a:t>Wallece</a:t>
            </a:r>
            <a:r>
              <a:rPr lang="sl-SI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>
                <a:latin typeface="Arial" pitchFamily="34" charset="0"/>
                <a:cs typeface="Arial" pitchFamily="34" charset="0"/>
              </a:rPr>
              <a:t>(Malezija) in </a:t>
            </a:r>
            <a:r>
              <a:rPr lang="sl-SI" sz="2400" b="1" dirty="0">
                <a:latin typeface="Arial" pitchFamily="34" charset="0"/>
                <a:cs typeface="Arial" pitchFamily="34" charset="0"/>
              </a:rPr>
              <a:t>Charles Darwin </a:t>
            </a:r>
            <a:r>
              <a:rPr lang="sl-SI" sz="2400" dirty="0">
                <a:latin typeface="Arial" pitchFamily="34" charset="0"/>
                <a:cs typeface="Arial" pitchFamily="34" charset="0"/>
              </a:rPr>
              <a:t>(ladja </a:t>
            </a:r>
            <a:r>
              <a:rPr lang="sl-SI" sz="2400" dirty="0" err="1">
                <a:latin typeface="Arial" pitchFamily="34" charset="0"/>
                <a:cs typeface="Arial" pitchFamily="34" charset="0"/>
              </a:rPr>
              <a:t>Beagle</a:t>
            </a:r>
            <a:r>
              <a:rPr lang="sl-SI" sz="2400" dirty="0">
                <a:latin typeface="Arial" pitchFamily="34" charset="0"/>
                <a:cs typeface="Arial" pitchFamily="34" charset="0"/>
              </a:rPr>
              <a:t>) sta na podlagi opazovanj, zbiranja podatkov in fosilnih ostankov oblikovala </a:t>
            </a: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 TEORIJO EVOLUCIJE:</a:t>
            </a:r>
            <a:endParaRPr lang="sl-SI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l-SI" sz="2400" dirty="0">
              <a:latin typeface="Arial" pitchFamily="34" charset="0"/>
              <a:cs typeface="Arial" pitchFamily="34" charset="0"/>
            </a:endParaRPr>
          </a:p>
          <a:p>
            <a:r>
              <a:rPr lang="sl-SI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l-SI" sz="2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sl-SI" sz="2400" i="1" dirty="0">
                <a:latin typeface="Arial" pitchFamily="34" charset="0"/>
                <a:cs typeface="Arial" pitchFamily="34" charset="0"/>
              </a:rPr>
              <a:t>vse oblike življenja so nastale iz </a:t>
            </a:r>
            <a:r>
              <a:rPr lang="sl-SI" sz="2400" b="1" i="1" dirty="0">
                <a:latin typeface="Arial" pitchFamily="34" charset="0"/>
                <a:cs typeface="Arial" pitchFamily="34" charset="0"/>
              </a:rPr>
              <a:t>skupnega prednika</a:t>
            </a:r>
            <a:r>
              <a:rPr lang="sl-SI" sz="2400" i="1" dirty="0">
                <a:latin typeface="Arial" pitchFamily="34" charset="0"/>
                <a:cs typeface="Arial" pitchFamily="34" charset="0"/>
              </a:rPr>
              <a:t>- evolucijsko drevo </a:t>
            </a:r>
            <a:r>
              <a:rPr lang="sl-SI" sz="2400" i="1" dirty="0" smtClean="0">
                <a:latin typeface="Arial" pitchFamily="34" charset="0"/>
                <a:cs typeface="Arial" pitchFamily="34" charset="0"/>
              </a:rPr>
              <a:t>življenja - str</a:t>
            </a:r>
            <a:r>
              <a:rPr lang="sl-SI" sz="2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sl-SI" sz="2400" i="1" dirty="0" smtClean="0">
                <a:latin typeface="Arial" pitchFamily="34" charset="0"/>
                <a:cs typeface="Arial" pitchFamily="34" charset="0"/>
              </a:rPr>
              <a:t>60 </a:t>
            </a:r>
            <a:r>
              <a:rPr lang="sl-SI" sz="2400" i="1" dirty="0">
                <a:latin typeface="Arial" pitchFamily="34" charset="0"/>
                <a:cs typeface="Arial" pitchFamily="34" charset="0"/>
              </a:rPr>
              <a:t>(fosili)</a:t>
            </a:r>
            <a:endParaRPr lang="sl-SI" sz="2400" dirty="0">
              <a:latin typeface="Arial" pitchFamily="34" charset="0"/>
              <a:cs typeface="Arial" pitchFamily="34" charset="0"/>
            </a:endParaRPr>
          </a:p>
          <a:p>
            <a:r>
              <a:rPr lang="sl-SI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400" b="1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l-SI" sz="2400" b="1" i="1" dirty="0">
                <a:latin typeface="Arial" pitchFamily="34" charset="0"/>
                <a:cs typeface="Arial" pitchFamily="34" charset="0"/>
              </a:rPr>
              <a:t>)</a:t>
            </a:r>
            <a:r>
              <a:rPr lang="sl-SI" sz="2400" i="1" dirty="0">
                <a:latin typeface="Arial" pitchFamily="34" charset="0"/>
                <a:cs typeface="Arial" pitchFamily="34" charset="0"/>
              </a:rPr>
              <a:t>  </a:t>
            </a:r>
            <a:r>
              <a:rPr lang="sl-SI" sz="2400" b="1" i="1" dirty="0">
                <a:latin typeface="Arial" pitchFamily="34" charset="0"/>
                <a:cs typeface="Arial" pitchFamily="34" charset="0"/>
              </a:rPr>
              <a:t>postopno spreminjanje vrst  </a:t>
            </a:r>
            <a:r>
              <a:rPr lang="sl-SI" sz="2400" i="1" dirty="0">
                <a:latin typeface="Arial" pitchFamily="34" charset="0"/>
                <a:cs typeface="Arial" pitchFamily="34" charset="0"/>
              </a:rPr>
              <a:t>je posledica </a:t>
            </a:r>
            <a:r>
              <a:rPr lang="sl-SI" sz="2400" b="1" i="1" dirty="0">
                <a:latin typeface="Arial" pitchFamily="34" charset="0"/>
                <a:cs typeface="Arial" pitchFamily="34" charset="0"/>
              </a:rPr>
              <a:t>naravnega </a:t>
            </a:r>
            <a:r>
              <a:rPr lang="sl-SI" sz="2400" b="1" i="1" dirty="0" smtClean="0">
                <a:latin typeface="Arial" pitchFamily="34" charset="0"/>
                <a:cs typeface="Arial" pitchFamily="34" charset="0"/>
              </a:rPr>
              <a:t>izbora</a:t>
            </a:r>
          </a:p>
          <a:p>
            <a:pPr>
              <a:buNone/>
            </a:pPr>
            <a:r>
              <a:rPr lang="sl-SI" sz="2400" b="1" i="1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sl-SI" sz="2400" dirty="0">
              <a:latin typeface="Arial" pitchFamily="34" charset="0"/>
              <a:cs typeface="Arial" pitchFamily="34" charset="0"/>
            </a:endParaRPr>
          </a:p>
          <a:p>
            <a:r>
              <a:rPr lang="sl-SI" sz="2400" b="1" i="1" dirty="0" smtClean="0">
                <a:latin typeface="Arial" pitchFamily="34" charset="0"/>
                <a:cs typeface="Arial" pitchFamily="34" charset="0"/>
              </a:rPr>
              <a:t>c) razvoj </a:t>
            </a:r>
            <a:r>
              <a:rPr lang="sl-SI" sz="2400" b="1" i="1" dirty="0">
                <a:latin typeface="Arial" pitchFamily="34" charset="0"/>
                <a:cs typeface="Arial" pitchFamily="34" charset="0"/>
              </a:rPr>
              <a:t>novih vrst  </a:t>
            </a:r>
            <a:r>
              <a:rPr lang="sl-SI" sz="2400" i="1" dirty="0" smtClean="0">
                <a:latin typeface="Arial" pitchFamily="34" charset="0"/>
                <a:cs typeface="Arial" pitchFamily="34" charset="0"/>
              </a:rPr>
              <a:t>zaradi sprememb okolja</a:t>
            </a:r>
          </a:p>
          <a:p>
            <a:pPr>
              <a:buNone/>
            </a:pPr>
            <a:r>
              <a:rPr lang="sl-SI" sz="2400" i="1" dirty="0" smtClean="0"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endParaRPr lang="sl-SI" sz="2400" dirty="0">
              <a:latin typeface="Arial" pitchFamily="34" charset="0"/>
              <a:cs typeface="Arial" pitchFamily="34" charset="0"/>
            </a:endParaRPr>
          </a:p>
          <a:p>
            <a:r>
              <a:rPr lang="sl-SI" sz="2400" b="1" i="1" dirty="0" smtClean="0">
                <a:latin typeface="Arial" pitchFamily="34" charset="0"/>
                <a:cs typeface="Arial" pitchFamily="34" charset="0"/>
              </a:rPr>
              <a:t>d) izumiranje </a:t>
            </a:r>
            <a:r>
              <a:rPr lang="sl-SI" sz="2400" b="1" i="1" dirty="0">
                <a:latin typeface="Arial" pitchFamily="34" charset="0"/>
                <a:cs typeface="Arial" pitchFamily="34" charset="0"/>
              </a:rPr>
              <a:t>starih vrst</a:t>
            </a:r>
            <a:endParaRPr lang="sl-SI" sz="2400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r>
              <a:rPr lang="sl-SI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(zapiši bistvo v zvezek)</a:t>
            </a:r>
            <a:endParaRPr lang="sl-SI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404</Words>
  <Application>Microsoft Office PowerPoint</Application>
  <PresentationFormat>Širokozaslonsko</PresentationFormat>
  <Paragraphs>61</Paragraphs>
  <Slides>10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Georgia</vt:lpstr>
      <vt:lpstr>Wingdings 3</vt:lpstr>
      <vt:lpstr>Šelest</vt:lpstr>
      <vt:lpstr>EVOLUCIJA - UVOD</vt:lpstr>
      <vt:lpstr>ZGODOVINA EVOLUCIJSKE MISLI</vt:lpstr>
      <vt:lpstr>PowerPointova predstavitev</vt:lpstr>
      <vt:lpstr>EVOLUCIJSKA ali RAZVOJNA TEORIJA</vt:lpstr>
      <vt:lpstr>EVOLUCIJA</vt:lpstr>
      <vt:lpstr>PODOBNOST MED ORGANIZMI</vt:lpstr>
      <vt:lpstr>Charles Darwin (1809 – 1882)</vt:lpstr>
      <vt:lpstr>Alfred Wallace – raziskoval floro in favno Malezije in Indonezije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EVOLUCIJA - UVOD</dc:title>
  <dc:creator>Kristina</dc:creator>
  <cp:lastModifiedBy>Kristina</cp:lastModifiedBy>
  <cp:revision>7</cp:revision>
  <dcterms:created xsi:type="dcterms:W3CDTF">2020-03-26T10:55:32Z</dcterms:created>
  <dcterms:modified xsi:type="dcterms:W3CDTF">2020-03-26T11:40:59Z</dcterms:modified>
</cp:coreProperties>
</file>